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7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C3FC7703-F311-4320-AB92-43A674455A28}" type="datetimeFigureOut">
              <a:rPr lang="el-GR" smtClean="0"/>
              <a:t>22/8/2016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479900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3FC7703-F311-4320-AB92-43A674455A28}" type="datetimeFigureOut">
              <a:rPr lang="el-GR" smtClean="0"/>
              <a:t>22/8/2016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2690325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FC7703-F311-4320-AB92-43A674455A28}" type="datetimeFigureOut">
              <a:rPr lang="el-GR" smtClean="0"/>
              <a:t>22/8/2016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1018575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C3FC7703-F311-4320-AB92-43A674455A28}" type="datetimeFigureOut">
              <a:rPr lang="el-GR" smtClean="0"/>
              <a:t>22/8/2016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2977005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C3FC7703-F311-4320-AB92-43A674455A28}" type="datetimeFigureOut">
              <a:rPr lang="el-GR" smtClean="0"/>
              <a:t>22/8/2016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1790695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C3FC7703-F311-4320-AB92-43A674455A28}" type="datetimeFigureOut">
              <a:rPr lang="el-GR" smtClean="0"/>
              <a:t>22/8/2016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1934528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C7703-F311-4320-AB92-43A674455A28}" type="datetimeFigureOut">
              <a:rPr lang="el-GR" smtClean="0"/>
              <a:t>22/8/2016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1091247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FC7703-F311-4320-AB92-43A674455A28}" type="datetimeFigureOut">
              <a:rPr lang="el-GR" smtClean="0"/>
              <a:t>22/8/2016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4203556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FC7703-F311-4320-AB92-43A674455A28}" type="datetimeFigureOut">
              <a:rPr lang="el-GR" smtClean="0"/>
              <a:t>22/8/2016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226466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3FC7703-F311-4320-AB92-43A674455A28}" type="datetimeFigureOut">
              <a:rPr lang="el-GR" smtClean="0"/>
              <a:t>22/8/2016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148678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3FC7703-F311-4320-AB92-43A674455A28}" type="datetimeFigureOut">
              <a:rPr lang="el-GR" smtClean="0"/>
              <a:t>22/8/2016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FFC80726-09D0-491D-BD58-5DC4EFE1611C}" type="slidenum">
              <a:rPr lang="el-GR" smtClean="0"/>
              <a:t>‹#›</a:t>
            </a:fld>
            <a:endParaRPr lang="el-GR"/>
          </a:p>
        </p:txBody>
      </p:sp>
    </p:spTree>
    <p:extLst>
      <p:ext uri="{BB962C8B-B14F-4D97-AF65-F5344CB8AC3E}">
        <p14:creationId xmlns:p14="http://schemas.microsoft.com/office/powerpoint/2010/main" val="192858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FC7703-F311-4320-AB92-43A674455A28}" type="datetimeFigureOut">
              <a:rPr lang="el-GR" smtClean="0"/>
              <a:t>22/8/2016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C80726-09D0-491D-BD58-5DC4EFE1611C}" type="slidenum">
              <a:rPr lang="el-GR" smtClean="0"/>
              <a:t>‹#›</a:t>
            </a:fld>
            <a:endParaRPr lang="el-GR"/>
          </a:p>
        </p:txBody>
      </p:sp>
    </p:spTree>
    <p:extLst>
      <p:ext uri="{BB962C8B-B14F-4D97-AF65-F5344CB8AC3E}">
        <p14:creationId xmlns:p14="http://schemas.microsoft.com/office/powerpoint/2010/main" val="421054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6.gif"/><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6.gi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6.gi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6.gif"/><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7.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8.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9.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0.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2.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3.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4.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5.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6.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png"/><Relationship Id="rId4" Type="http://schemas.openxmlformats.org/officeDocument/2006/relationships/image" Target="../media/image9.png"/><Relationship Id="rId9" Type="http://schemas.openxmlformats.org/officeDocument/2006/relationships/image" Target="../media/image15.gif"/></Relationships>
</file>

<file path=ppt/slides/_rels/slide1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6.png"/><Relationship Id="rId4" Type="http://schemas.openxmlformats.org/officeDocument/2006/relationships/image" Target="../media/image15.gif"/></Relationships>
</file>

<file path=ppt/slides/_rels/slide18.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20.gif"/></Relationships>
</file>

<file path=ppt/slides/_rels/slide19.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20.gif"/></Relationships>
</file>

<file path=ppt/slides/_rels/slide2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20.gif"/></Relationships>
</file>

<file path=ppt/slides/_rels/slide2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gif"/><Relationship Id="rId4" Type="http://schemas.openxmlformats.org/officeDocument/2006/relationships/image" Target="../media/image20.gif"/></Relationships>
</file>

<file path=ppt/slides/_rels/slide22.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21.gif"/><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16.png"/><Relationship Id="rId4" Type="http://schemas.openxmlformats.org/officeDocument/2006/relationships/image" Target="../media/image15.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a:solidFill>
                  <a:srgbClr val="FF0000"/>
                </a:solidFill>
              </a:rPr>
              <a:t>ΟΛΑ ΚΑΛΑ</a:t>
            </a:r>
            <a:r>
              <a:rPr lang="el-GR" b="1" dirty="0"/>
              <a:t/>
            </a:r>
            <a:br>
              <a:rPr lang="el-GR" b="1" dirty="0"/>
            </a:br>
            <a:endParaRPr lang="el-GR" dirty="0"/>
          </a:p>
        </p:txBody>
      </p:sp>
      <p:sp>
        <p:nvSpPr>
          <p:cNvPr id="3" name="Subtitle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30321908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250" y="-31452"/>
            <a:ext cx="9076750" cy="1477328"/>
          </a:xfrm>
          <a:prstGeom prst="rect">
            <a:avLst/>
          </a:prstGeom>
          <a:solidFill>
            <a:srgbClr val="92D050"/>
          </a:solidFill>
        </p:spPr>
        <p:txBody>
          <a:bodyPr wrap="square" rtlCol="0">
            <a:spAutoFit/>
          </a:bodyPr>
          <a:lstStyle/>
          <a:p>
            <a:r>
              <a:rPr lang="el-GR" dirty="0"/>
              <a:t>Ο Τσάρλυ, ο Κοκκινομάλλης κι ο Πρέστον ένιωσαν μεγάλη έκπληξη όταν ο κύριος </a:t>
            </a:r>
            <a:r>
              <a:rPr lang="el-GR" dirty="0" err="1"/>
              <a:t>Έντουαρτς</a:t>
            </a:r>
            <a:r>
              <a:rPr lang="el-GR" dirty="0"/>
              <a:t> ήρθε να τους αναζητήσει στην αίθουσα κράτησης.</a:t>
            </a:r>
          </a:p>
          <a:p>
            <a:r>
              <a:rPr lang="el-GR" dirty="0"/>
              <a:t>Ο Τσάρλυ κόμπιασε. «Αναρωτιέμαι τί μας θέλει πάλι ο κύριος </a:t>
            </a:r>
            <a:r>
              <a:rPr lang="el-GR" dirty="0" err="1"/>
              <a:t>Έντουαρτς</a:t>
            </a:r>
            <a:r>
              <a:rPr lang="el-GR" dirty="0"/>
              <a:t>», σκέφτηκε από μέσα του. Το μυαλό του πήγε σε αυτό που συνέβη την τελευταία φορά που τους είχαν καλέσει στο γραφείο του διευθυντή!</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692696"/>
            <a:ext cx="4164450" cy="486161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030506"/>
            <a:ext cx="2448272" cy="3013258"/>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9672" y="2595492"/>
            <a:ext cx="2076176" cy="270532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9832" y="2939507"/>
            <a:ext cx="2343477" cy="2753109"/>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4427984" y="1403945"/>
            <a:ext cx="2952328" cy="5454055"/>
          </a:xfrm>
          <a:prstGeom prst="rect">
            <a:avLst/>
          </a:prstGeom>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156175" y="1264344"/>
            <a:ext cx="4424245" cy="5733256"/>
          </a:xfrm>
          <a:prstGeom prst="rect">
            <a:avLst/>
          </a:prstGeom>
        </p:spPr>
      </p:pic>
      <p:sp>
        <p:nvSpPr>
          <p:cNvPr id="3" name="TextBox 2"/>
          <p:cNvSpPr txBox="1"/>
          <p:nvPr/>
        </p:nvSpPr>
        <p:spPr>
          <a:xfrm>
            <a:off x="27646" y="116632"/>
            <a:ext cx="6776602" cy="1200329"/>
          </a:xfrm>
          <a:prstGeom prst="rect">
            <a:avLst/>
          </a:prstGeom>
          <a:solidFill>
            <a:schemeClr val="accent6">
              <a:lumMod val="75000"/>
            </a:schemeClr>
          </a:solidFill>
        </p:spPr>
        <p:txBody>
          <a:bodyPr wrap="square" rtlCol="0">
            <a:spAutoFit/>
          </a:bodyPr>
          <a:lstStyle/>
          <a:p>
            <a:r>
              <a:rPr lang="el-GR" dirty="0"/>
              <a:t>«Νεαροί», είπε ο κύριος </a:t>
            </a:r>
            <a:r>
              <a:rPr lang="el-GR" dirty="0" err="1"/>
              <a:t>Έντουαρτς</a:t>
            </a:r>
            <a:r>
              <a:rPr lang="el-GR" dirty="0"/>
              <a:t>, «θέλω να έρθετε μαζί μου στο γραφείο μου. Υπάρχει κάτι που νομίζω ότι πρέπει να δείτε». Με αυτό το μυστηριώδες μήνυμα τους οδήγησε προς το γραφείο ενώ πίσω τους ακολουθούσε ο αστυνόμος</a:t>
            </a:r>
            <a:endParaRPr lang="el-GR" dirty="0">
              <a:solidFill>
                <a:srgbClr val="FFFF00"/>
              </a:solidFill>
            </a:endParaRPr>
          </a:p>
        </p:txBody>
      </p:sp>
    </p:spTree>
    <p:extLst>
      <p:ext uri="{BB962C8B-B14F-4D97-AF65-F5344CB8AC3E}">
        <p14:creationId xmlns:p14="http://schemas.microsoft.com/office/powerpoint/2010/main" val="345415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xit" presetSubtype="0" fill="hold" grpId="0" nodeType="withEffect">
                                  <p:stCondLst>
                                    <p:cond delay="0"/>
                                  </p:stCondLst>
                                  <p:childTnLst>
                                    <p:animEffect transition="out" filter="fade">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356151" y="1196752"/>
            <a:ext cx="3722544" cy="4077072"/>
            <a:chOff x="1356151" y="1196752"/>
            <a:chExt cx="3722544" cy="4077072"/>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7" name="Rectangle 6"/>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3298" y="764704"/>
            <a:ext cx="2600827" cy="54540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sp>
        <p:nvSpPr>
          <p:cNvPr id="10" name="TextBox 9"/>
          <p:cNvSpPr txBox="1"/>
          <p:nvPr/>
        </p:nvSpPr>
        <p:spPr>
          <a:xfrm>
            <a:off x="4283968" y="57344"/>
            <a:ext cx="4752528" cy="3139321"/>
          </a:xfrm>
          <a:prstGeom prst="rect">
            <a:avLst/>
          </a:prstGeom>
          <a:solidFill>
            <a:srgbClr val="FF0000"/>
          </a:solidFill>
        </p:spPr>
        <p:txBody>
          <a:bodyPr wrap="square" rtlCol="0">
            <a:spAutoFit/>
          </a:bodyPr>
          <a:lstStyle/>
          <a:p>
            <a:r>
              <a:rPr lang="el-GR" dirty="0">
                <a:solidFill>
                  <a:srgbClr val="FFFF00"/>
                </a:solidFill>
              </a:rPr>
              <a:t>Στο γραφείο του διευθυντή, ανακάλυψαν ότι δεν ήταν μόνοι· εκεί βρισκόταν κι ο επιστάτης</a:t>
            </a:r>
            <a:r>
              <a:rPr lang="el-GR" dirty="0" smtClean="0">
                <a:solidFill>
                  <a:srgbClr val="FFFF00"/>
                </a:solidFill>
              </a:rPr>
              <a:t>. «</a:t>
            </a:r>
            <a:r>
              <a:rPr lang="el-GR" dirty="0">
                <a:solidFill>
                  <a:srgbClr val="FFFF00"/>
                </a:solidFill>
              </a:rPr>
              <a:t>Ωχ, όχι!» ψιθύρισε ο Κοκκινομάλλης σχεδόν από μέσα του. «Τι γίνεται τώρα;»</a:t>
            </a:r>
          </a:p>
          <a:p>
            <a:r>
              <a:rPr lang="el-GR" dirty="0">
                <a:solidFill>
                  <a:srgbClr val="FFFF00"/>
                </a:solidFill>
              </a:rPr>
              <a:t>«Νεαροί», είπε ο κύριος </a:t>
            </a:r>
            <a:r>
              <a:rPr lang="el-GR" dirty="0" err="1">
                <a:solidFill>
                  <a:srgbClr val="FFFF00"/>
                </a:solidFill>
              </a:rPr>
              <a:t>Έντουαρτς</a:t>
            </a:r>
            <a:r>
              <a:rPr lang="el-GR" dirty="0">
                <a:solidFill>
                  <a:srgbClr val="FFFF00"/>
                </a:solidFill>
              </a:rPr>
              <a:t>, «θέλω να σας πω ότι </a:t>
            </a:r>
            <a:r>
              <a:rPr lang="el-GR" dirty="0" smtClean="0">
                <a:solidFill>
                  <a:srgbClr val="FFFF00"/>
                </a:solidFill>
              </a:rPr>
              <a:t>και</a:t>
            </a:r>
            <a:r>
              <a:rPr lang="en-US" dirty="0" smtClean="0">
                <a:solidFill>
                  <a:srgbClr val="FFFF00"/>
                </a:solidFill>
              </a:rPr>
              <a:t>	</a:t>
            </a:r>
            <a:endParaRPr lang="el-GR" dirty="0">
              <a:solidFill>
                <a:srgbClr val="FFFF00"/>
              </a:solidFill>
            </a:endParaRPr>
          </a:p>
          <a:p>
            <a:r>
              <a:rPr lang="el-GR" dirty="0">
                <a:solidFill>
                  <a:srgbClr val="FFFF00"/>
                </a:solidFill>
              </a:rPr>
              <a:t> οι τρεις απαλλάσσεστε από την κατηγορία του κλεψίματος. Τώρα πια ξέρουμε ότι είστε αθώοι, και θέλω να σας ζητήσω συγγνώμη για όλες αυτές τις ώρες που περάσατε στο σχολείο χωρίς λόγο».</a:t>
            </a:r>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0" flipV="1">
            <a:off x="5577408" y="4017916"/>
            <a:ext cx="3899118" cy="1733470"/>
          </a:xfrm>
          <a:prstGeom prst="rect">
            <a:avLst/>
          </a:prstGeom>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03791" y="2842232"/>
            <a:ext cx="1624766" cy="4001465"/>
          </a:xfrm>
          <a:prstGeom prst="rect">
            <a:avLst/>
          </a:prstGeom>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flipV="1">
            <a:off x="4370350" y="4190719"/>
            <a:ext cx="3926400" cy="1229428"/>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spTree>
    <p:extLst>
      <p:ext uri="{BB962C8B-B14F-4D97-AF65-F5344CB8AC3E}">
        <p14:creationId xmlns:p14="http://schemas.microsoft.com/office/powerpoint/2010/main" val="2673145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1356151" y="1196752"/>
            <a:ext cx="3722544" cy="4077072"/>
            <a:chOff x="1356151" y="1196752"/>
            <a:chExt cx="3722544" cy="4077072"/>
          </a:xfrm>
        </p:grpSpPr>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26" name="Rectangle 25"/>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sp>
        <p:nvSpPr>
          <p:cNvPr id="10" name="TextBox 9"/>
          <p:cNvSpPr txBox="1"/>
          <p:nvPr/>
        </p:nvSpPr>
        <p:spPr>
          <a:xfrm>
            <a:off x="3527596" y="57344"/>
            <a:ext cx="5508899" cy="2031325"/>
          </a:xfrm>
          <a:prstGeom prst="rect">
            <a:avLst/>
          </a:prstGeom>
          <a:solidFill>
            <a:srgbClr val="FF0000"/>
          </a:solidFill>
        </p:spPr>
        <p:txBody>
          <a:bodyPr wrap="square" rtlCol="0">
            <a:spAutoFit/>
          </a:bodyPr>
          <a:lstStyle/>
          <a:p>
            <a:r>
              <a:rPr lang="el-GR" dirty="0" smtClean="0"/>
              <a:t>«</a:t>
            </a:r>
            <a:r>
              <a:rPr lang="el-GR" dirty="0"/>
              <a:t>Θέλετε να πείτε ότι μας πιστεύετε;» ρώτησε ο Πρέστον όλος έκπληξη.</a:t>
            </a:r>
          </a:p>
          <a:p>
            <a:r>
              <a:rPr lang="el-GR" dirty="0"/>
              <a:t>«Μάλιστα, Πρέστον», απάντησε ο κύριος </a:t>
            </a:r>
            <a:r>
              <a:rPr lang="el-GR" dirty="0" err="1"/>
              <a:t>Έντουαρτς</a:t>
            </a:r>
            <a:r>
              <a:rPr lang="el-GR" dirty="0"/>
              <a:t>. «Και αυτό το οφείλουμε κατά ένα μέρος σ’ αυτό που θυμήθηκε ο Τσάρλυ. Δηλαδή το θόρυβο που ακούσατε όταν ήρθατε στο σχολείο εκείνο το βράδυ».</a:t>
            </a:r>
          </a:p>
          <a:p>
            <a:r>
              <a:rPr lang="el-GR" dirty="0"/>
              <a:t>«Αλήθεια;» είπε ο Τσάρλυ ενθουσιασμένος</a:t>
            </a:r>
            <a:r>
              <a:rPr lang="el-GR" dirty="0" smtClean="0"/>
              <a:t>.</a:t>
            </a:r>
            <a:endParaRPr lang="el-GR" dirty="0">
              <a:solidFill>
                <a:srgbClr val="FFFF00"/>
              </a:solidFill>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7197" y="1335067"/>
            <a:ext cx="2600827" cy="54540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2258" y="1196752"/>
            <a:ext cx="3735828" cy="5733256"/>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grpSp>
        <p:nvGrpSpPr>
          <p:cNvPr id="20" name="Group 19"/>
          <p:cNvGrpSpPr/>
          <p:nvPr/>
        </p:nvGrpSpPr>
        <p:grpSpPr>
          <a:xfrm flipH="1">
            <a:off x="4160921" y="2071179"/>
            <a:ext cx="2745013" cy="4693395"/>
            <a:chOff x="226841" y="2577350"/>
            <a:chExt cx="2952327" cy="4367898"/>
          </a:xfrm>
        </p:grpSpPr>
        <p:pic>
          <p:nvPicPr>
            <p:cNvPr id="21"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156486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sp>
        <p:nvSpPr>
          <p:cNvPr id="10" name="TextBox 9"/>
          <p:cNvSpPr txBox="1"/>
          <p:nvPr/>
        </p:nvSpPr>
        <p:spPr>
          <a:xfrm>
            <a:off x="899592" y="57344"/>
            <a:ext cx="8136904" cy="1477328"/>
          </a:xfrm>
          <a:prstGeom prst="rect">
            <a:avLst/>
          </a:prstGeom>
          <a:solidFill>
            <a:srgbClr val="FF0000"/>
          </a:solidFill>
        </p:spPr>
        <p:txBody>
          <a:bodyPr wrap="square" rtlCol="0">
            <a:spAutoFit/>
          </a:bodyPr>
          <a:lstStyle/>
          <a:p>
            <a:r>
              <a:rPr lang="el-GR" dirty="0" smtClean="0"/>
              <a:t>«</a:t>
            </a:r>
            <a:r>
              <a:rPr lang="el-GR" dirty="0"/>
              <a:t>Ναι, Τσάρλυ. Όταν μου είπες για το θόρυβο που ακούσατε, φώναξα τον επιστάτη στο γραφείο μου. Μιλήσαμε για εκείνο το βράδυ και με πληροφόρησε ότι πέρα από εσάς τους τρεις δεν είδε κανέναν άλλο να μπαίνει ή να βγαίνει από το κτίριο. Στην αρχή, αυτό με έκανε ακόμα πιο βέβαιο ότι εσείς είχατε κλέψει τα χρήματα. Μετά όμως άρχισα να σκέφτομαι</a:t>
            </a:r>
            <a:r>
              <a:rPr lang="el-GR" dirty="0" smtClean="0"/>
              <a:t>».</a:t>
            </a:r>
            <a:endParaRPr lang="el-GR" dirty="0">
              <a:solidFill>
                <a:srgbClr val="FFFF00"/>
              </a:solidFill>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grpSp>
        <p:nvGrpSpPr>
          <p:cNvPr id="20" name="Group 19"/>
          <p:cNvGrpSpPr/>
          <p:nvPr/>
        </p:nvGrpSpPr>
        <p:grpSpPr>
          <a:xfrm flipH="1">
            <a:off x="4160921" y="2071179"/>
            <a:ext cx="2745013" cy="4693395"/>
            <a:chOff x="226841" y="2577350"/>
            <a:chExt cx="2952327" cy="4367898"/>
          </a:xfrm>
        </p:grpSpPr>
        <p:pic>
          <p:nvPicPr>
            <p:cNvPr id="21"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143820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sp>
        <p:nvSpPr>
          <p:cNvPr id="10" name="TextBox 9"/>
          <p:cNvSpPr txBox="1"/>
          <p:nvPr/>
        </p:nvSpPr>
        <p:spPr>
          <a:xfrm>
            <a:off x="899592" y="57344"/>
            <a:ext cx="8136904" cy="1200329"/>
          </a:xfrm>
          <a:prstGeom prst="rect">
            <a:avLst/>
          </a:prstGeom>
          <a:solidFill>
            <a:srgbClr val="FF0000"/>
          </a:solidFill>
        </p:spPr>
        <p:txBody>
          <a:bodyPr wrap="square" rtlCol="0">
            <a:spAutoFit/>
          </a:bodyPr>
          <a:lstStyle/>
          <a:p>
            <a:r>
              <a:rPr lang="el-GR" b="1" dirty="0"/>
              <a:t>«Να σκέφτεστε;» ρώτησε ο Κοκκινομάλλης. «Δηλαδή;»</a:t>
            </a:r>
          </a:p>
          <a:p>
            <a:r>
              <a:rPr lang="el-GR" b="1" dirty="0"/>
              <a:t>«Ε, αν κανείς δεν είχε μπει και κανείς δεν είχε βγει από την πόρτα του κτιρίου, πώς αλλιώς θα μπορούσε να φτάσει στο γραφείο;»</a:t>
            </a:r>
          </a:p>
          <a:p>
            <a:r>
              <a:rPr lang="el-GR" b="1" dirty="0"/>
              <a:t>Τα αγόρια σκέφτηκαν για ένα λεπτό.</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grpSp>
        <p:nvGrpSpPr>
          <p:cNvPr id="20" name="Group 19"/>
          <p:cNvGrpSpPr/>
          <p:nvPr/>
        </p:nvGrpSpPr>
        <p:grpSpPr>
          <a:xfrm flipH="1">
            <a:off x="4160921" y="2071179"/>
            <a:ext cx="2745013" cy="4693395"/>
            <a:chOff x="226841" y="2577350"/>
            <a:chExt cx="2952327" cy="4367898"/>
          </a:xfrm>
        </p:grpSpPr>
        <p:pic>
          <p:nvPicPr>
            <p:cNvPr id="21"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22" name="Picture 2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390205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856984" cy="1754326"/>
          </a:xfrm>
          <a:prstGeom prst="rect">
            <a:avLst/>
          </a:prstGeom>
          <a:solidFill>
            <a:schemeClr val="accent6">
              <a:lumMod val="75000"/>
            </a:schemeClr>
          </a:solidFill>
        </p:spPr>
        <p:txBody>
          <a:bodyPr wrap="square">
            <a:spAutoFit/>
          </a:bodyPr>
          <a:lstStyle/>
          <a:p>
            <a:r>
              <a:rPr lang="el-GR" dirty="0">
                <a:solidFill>
                  <a:srgbClr val="FFFF00"/>
                </a:solidFill>
              </a:rPr>
              <a:t>«Από το παράθυρο!» φώναξε ο Τσάρλυ δείχνοντας το </a:t>
            </a:r>
            <a:r>
              <a:rPr lang="el-GR" dirty="0" smtClean="0">
                <a:solidFill>
                  <a:srgbClr val="FFFF00"/>
                </a:solidFill>
              </a:rPr>
              <a:t>παράθυρο</a:t>
            </a:r>
            <a:endParaRPr lang="el-GR" dirty="0">
              <a:solidFill>
                <a:srgbClr val="FFFF00"/>
              </a:solidFill>
            </a:endParaRPr>
          </a:p>
          <a:p>
            <a:r>
              <a:rPr lang="el-GR" dirty="0">
                <a:solidFill>
                  <a:srgbClr val="FFFF00"/>
                </a:solidFill>
              </a:rPr>
              <a:t>«Ακριβώς, αυτό είναι!» απάντησε ο αστυνόμος. «Στην αρχή, νομίσαμε ότι ο κλέφτης είχε χρησιμοποιήσει την πόρτα επειδή δεν ήταν κλειδωμένη. Όταν όμως ο κύριος </a:t>
            </a:r>
            <a:r>
              <a:rPr lang="el-GR" dirty="0" err="1">
                <a:solidFill>
                  <a:srgbClr val="FFFF00"/>
                </a:solidFill>
              </a:rPr>
              <a:t>Έντουαρτς</a:t>
            </a:r>
            <a:r>
              <a:rPr lang="el-GR" dirty="0">
                <a:solidFill>
                  <a:srgbClr val="FFFF00"/>
                </a:solidFill>
              </a:rPr>
              <a:t> άρχισε να σκέφτεται αυτό που του είπατε, κοίταξε προσεκτικά το παράθυρο. Όπως ήταν φυσικό, η εξωτερική πλευρά του ήταν γεμάτη από σημάδια στα σημεία που το είχαν σπρώξει με τη βία. Όταν το είδε αυτό, μου τηλεφώνησε να έρθω».</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1269190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856984" cy="1477328"/>
          </a:xfrm>
          <a:prstGeom prst="rect">
            <a:avLst/>
          </a:prstGeom>
          <a:solidFill>
            <a:schemeClr val="accent6">
              <a:lumMod val="75000"/>
            </a:schemeClr>
          </a:solidFill>
        </p:spPr>
        <p:txBody>
          <a:bodyPr wrap="square">
            <a:spAutoFit/>
          </a:bodyPr>
          <a:lstStyle/>
          <a:p>
            <a:r>
              <a:rPr lang="el-GR" dirty="0"/>
              <a:t>«Ναι», συνέχισε ο κύριος </a:t>
            </a:r>
            <a:r>
              <a:rPr lang="el-GR" dirty="0" err="1"/>
              <a:t>Έντουαρτς</a:t>
            </a:r>
            <a:r>
              <a:rPr lang="el-GR" dirty="0"/>
              <a:t>. «Όταν έφτασε ο αστυνόμος, κοιτάξαμε παντού τριγύρω. Στους θάμνους κάτω από το παράθυρο, βρήκαμε ένα πορτοφόλι. Το πορτοφόλι είχε μέσα μια ταυτότητα με ένα όνομα και μια διεύθυνση. Ο αστυνόμος τα έλεγξε και ανακάλυψε ότι ανήκαν στον κλέφτη».</a:t>
            </a:r>
          </a:p>
          <a:p>
            <a:r>
              <a:rPr lang="el-GR" dirty="0"/>
              <a:t>«Πω-πω! Ο τύπος ήταν αδέξιος!» είπε γελώντας ο Πρέστον</a:t>
            </a:r>
            <a:r>
              <a:rPr lang="el-GR" dirty="0" smtClean="0"/>
              <a:t>.</a:t>
            </a:r>
            <a:endParaRPr lang="el-GR"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1403522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856984" cy="1754326"/>
          </a:xfrm>
          <a:prstGeom prst="rect">
            <a:avLst/>
          </a:prstGeom>
          <a:solidFill>
            <a:schemeClr val="accent6">
              <a:lumMod val="75000"/>
            </a:schemeClr>
          </a:solidFill>
        </p:spPr>
        <p:txBody>
          <a:bodyPr wrap="square">
            <a:spAutoFit/>
          </a:bodyPr>
          <a:lstStyle/>
          <a:p>
            <a:r>
              <a:rPr lang="el-GR" dirty="0" smtClean="0"/>
              <a:t>«</a:t>
            </a:r>
            <a:r>
              <a:rPr lang="el-GR" dirty="0"/>
              <a:t>Πράγματι», γέλασε και ο </a:t>
            </a:r>
            <a:r>
              <a:rPr lang="el-GR" dirty="0" err="1"/>
              <a:t>ο</a:t>
            </a:r>
            <a:r>
              <a:rPr lang="el-GR" dirty="0"/>
              <a:t> κύριος </a:t>
            </a:r>
            <a:r>
              <a:rPr lang="el-GR" dirty="0" err="1"/>
              <a:t>Έντουαρτς</a:t>
            </a:r>
            <a:r>
              <a:rPr lang="el-GR" dirty="0"/>
              <a:t>. «Όταν η αστυνομία τον ανέκρινε, ομολόγησε ότι αυτός ήταν ο κλέφτης και εξήγησε τι ακριβώς συνέβη. Την ώρα που εσείς περπατούσατε στο διάδρομο κάνοντας φασαρία, αυτός ετοιμαζόταν να βγει από το παράθυρο. Όταν σας άκουσε, προσπάθησε να βιαστεί και ένα από τα εργαλεία του έπεσε μέσα. Την ώρα που προσπαθούσε να πιάσει το εργαλείο του, το πορτοφόλι του γλίστρησε από την τσέπη του χωρίς να το καταλάβει.</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1457373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856984" cy="1754326"/>
          </a:xfrm>
          <a:prstGeom prst="rect">
            <a:avLst/>
          </a:prstGeom>
          <a:solidFill>
            <a:schemeClr val="accent6">
              <a:lumMod val="75000"/>
            </a:schemeClr>
          </a:solidFill>
        </p:spPr>
        <p:txBody>
          <a:bodyPr wrap="square">
            <a:spAutoFit/>
          </a:bodyPr>
          <a:lstStyle/>
          <a:p>
            <a:r>
              <a:rPr lang="el-GR" dirty="0"/>
              <a:t>«Έχει ομολογήσει τη ληστεία και όλοι σας έχετε αθωωθεί. Αν δεν είχατε έρθει εκείνο το απόγευμα για το βιβλίο της ιστορίας, ίσως και να μην τον πιάναμε ποτέ. Θα μπορούσε να επιστρέψει οποιοδήποτε βράδυ, να βρει το πορτοφόλι του, και ποτέ δε θα τον παίρναμε χαμπάρι!»</a:t>
            </a:r>
          </a:p>
          <a:p>
            <a:r>
              <a:rPr lang="el-GR" dirty="0"/>
              <a:t>Τα νέα ήταν σίγουρα θαυμάσια! Τα αγόρια αισθάνονταν πολύ καλύτερα τώρα. Τα ονόματά τους είχαν απαλλαχτεί από τη ντροπή και τα χρήματα είχαν επιστραφεί</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spTree>
    <p:extLst>
      <p:ext uri="{BB962C8B-B14F-4D97-AF65-F5344CB8AC3E}">
        <p14:creationId xmlns:p14="http://schemas.microsoft.com/office/powerpoint/2010/main" val="2561225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964488" cy="1477328"/>
          </a:xfrm>
          <a:prstGeom prst="rect">
            <a:avLst/>
          </a:prstGeom>
          <a:solidFill>
            <a:schemeClr val="accent6">
              <a:lumMod val="75000"/>
            </a:schemeClr>
          </a:solidFill>
        </p:spPr>
        <p:txBody>
          <a:bodyPr wrap="square">
            <a:spAutoFit/>
          </a:bodyPr>
          <a:lstStyle/>
          <a:p>
            <a:r>
              <a:rPr lang="el-GR" dirty="0"/>
              <a:t>Δεν το είχαν προσέξει, αλλά η κυρία </a:t>
            </a:r>
            <a:r>
              <a:rPr lang="el-GR" dirty="0" err="1"/>
              <a:t>Τζόνσον</a:t>
            </a:r>
            <a:r>
              <a:rPr lang="el-GR" dirty="0"/>
              <a:t> τους είχε ακολουθήσει μέχρι το γραφείο και είχε σταθεί στην πόρτα ακούγοντας όλα όσα είχαν ειπωθεί. </a:t>
            </a:r>
            <a:r>
              <a:rPr lang="el-GR" dirty="0" smtClean="0"/>
              <a:t>Είχε </a:t>
            </a:r>
            <a:r>
              <a:rPr lang="el-GR" dirty="0"/>
              <a:t>αρχίσει να τους εμπιστεύεται κάπως και ήταν περίεργη να μάθει γιατί ο κύριος </a:t>
            </a:r>
            <a:r>
              <a:rPr lang="el-GR" dirty="0" err="1"/>
              <a:t>Έντουαρτς</a:t>
            </a:r>
            <a:r>
              <a:rPr lang="el-GR" dirty="0"/>
              <a:t> τους είχε καλέσει στο γραφείο του</a:t>
            </a:r>
            <a:r>
              <a:rPr lang="el-GR" dirty="0" smtClean="0"/>
              <a:t>.</a:t>
            </a:r>
            <a:r>
              <a:rPr lang="en-US" dirty="0" smtClean="0"/>
              <a:t>   </a:t>
            </a:r>
            <a:r>
              <a:rPr lang="el-GR" dirty="0" smtClean="0"/>
              <a:t>«</a:t>
            </a:r>
            <a:r>
              <a:rPr lang="el-GR" dirty="0"/>
              <a:t>Λοιπόν, αγόρια», είπε ο κύριος </a:t>
            </a:r>
            <a:r>
              <a:rPr lang="el-GR" dirty="0" err="1"/>
              <a:t>Έντουαρτς</a:t>
            </a:r>
            <a:r>
              <a:rPr lang="el-GR" dirty="0"/>
              <a:t>, «είστε ελεύθεροι να φύγετε. Εύχομαι να υπήρχε ένας τρόπος να σας ξεπληρώσουμε όλο το χρόνο που χάσατε μένοντας στο σχολείο».</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55420" y="1287260"/>
            <a:ext cx="1977159" cy="5497739"/>
          </a:xfrm>
          <a:prstGeom prst="rect">
            <a:avLst/>
          </a:prstGeom>
        </p:spPr>
      </p:pic>
    </p:spTree>
    <p:extLst>
      <p:ext uri="{BB962C8B-B14F-4D97-AF65-F5344CB8AC3E}">
        <p14:creationId xmlns:p14="http://schemas.microsoft.com/office/powerpoint/2010/main" val="39173114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964488" cy="2031325"/>
          </a:xfrm>
          <a:prstGeom prst="rect">
            <a:avLst/>
          </a:prstGeom>
          <a:solidFill>
            <a:schemeClr val="accent6">
              <a:lumMod val="75000"/>
            </a:schemeClr>
          </a:solidFill>
        </p:spPr>
        <p:txBody>
          <a:bodyPr wrap="square">
            <a:spAutoFit/>
          </a:bodyPr>
          <a:lstStyle/>
          <a:p>
            <a:r>
              <a:rPr lang="el-GR" dirty="0"/>
              <a:t>Ο Κοκκινομάλλης μίλησε πρώτος. «Κύριε </a:t>
            </a:r>
            <a:r>
              <a:rPr lang="el-GR" dirty="0" err="1"/>
              <a:t>Έντουαρτς</a:t>
            </a:r>
            <a:r>
              <a:rPr lang="el-GR" dirty="0"/>
              <a:t>, καταλαβαίνουμε γιατί μας κρατούσατε μετά το σχολείο. Κάνατε απλώς αυτό που έπρεπε να κάνετε».</a:t>
            </a:r>
          </a:p>
          <a:p>
            <a:r>
              <a:rPr lang="el-GR" dirty="0"/>
              <a:t>«Ο Κοκκινομάλλης έχει δίκιο, καταλαβαίνουμε», πρόσθεσε ο Πρέστον. «Θα θέλαμε όμως να το πούμε και στην κυρία </a:t>
            </a:r>
            <a:r>
              <a:rPr lang="el-GR" dirty="0" err="1"/>
              <a:t>Τζόνσον</a:t>
            </a:r>
            <a:r>
              <a:rPr lang="el-GR" dirty="0"/>
              <a:t>, γιατί νομίζει ότι εμείς κλέψαμε τα χρήματα».</a:t>
            </a:r>
          </a:p>
          <a:p>
            <a:r>
              <a:rPr lang="el-GR" dirty="0"/>
              <a:t>«Ακριβώς», είπε ο Τσάρλυ. «Και θέλουμε να της ζητήσουμε συγγνώμη που αναγκάστηκε να μένει κάθε απόγευμα στο σχολείο για να μας προσέχει. Κι εκείνη θα είχε σίγουρα πολλά πράγματα να κάνει».</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55420" y="1287260"/>
            <a:ext cx="1977159" cy="5497739"/>
          </a:xfrm>
          <a:prstGeom prst="rect">
            <a:avLst/>
          </a:prstGeom>
        </p:spPr>
      </p:pic>
    </p:spTree>
    <p:extLst>
      <p:ext uri="{BB962C8B-B14F-4D97-AF65-F5344CB8AC3E}">
        <p14:creationId xmlns:p14="http://schemas.microsoft.com/office/powerpoint/2010/main" val="36877813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964488" cy="1200329"/>
          </a:xfrm>
          <a:prstGeom prst="rect">
            <a:avLst/>
          </a:prstGeom>
          <a:solidFill>
            <a:schemeClr val="accent6">
              <a:lumMod val="75000"/>
            </a:schemeClr>
          </a:solidFill>
        </p:spPr>
        <p:txBody>
          <a:bodyPr wrap="square">
            <a:spAutoFit/>
          </a:bodyPr>
          <a:lstStyle/>
          <a:p>
            <a:r>
              <a:rPr lang="el-GR" dirty="0"/>
              <a:t>Εκείνη ακριβώς τη στιγμή, η κυρία </a:t>
            </a:r>
            <a:r>
              <a:rPr lang="el-GR" dirty="0" err="1"/>
              <a:t>Τζόνσον</a:t>
            </a:r>
            <a:r>
              <a:rPr lang="el-GR" dirty="0"/>
              <a:t> μπήκε στο γραφείο. (Μετακίνησε την κυρία </a:t>
            </a:r>
            <a:r>
              <a:rPr lang="el-GR" dirty="0" err="1"/>
              <a:t>Τζόνσον</a:t>
            </a:r>
            <a:r>
              <a:rPr lang="el-GR" dirty="0"/>
              <a:t> πιο κοντά). «Με συγχωρείτε», είπε «αλλά στεκόμουν απ’ έξω, τα άκουσα όλα, και ξέρω ότι είστε αθώοι. Θέλω να ξέρετε ότι… </a:t>
            </a:r>
            <a:r>
              <a:rPr lang="el-GR" dirty="0" err="1"/>
              <a:t>είμαι….εμμμ</a:t>
            </a:r>
            <a:r>
              <a:rPr lang="el-GR" dirty="0"/>
              <a:t>… χαίρομαι που είστε αθώοι. Νομίζω, νεαροί ότι είστε πολύ εντάξει. Ήθελα απλώς να το ξέρετε αυτό».</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1979712" y="1478019"/>
            <a:ext cx="1769539" cy="5497739"/>
          </a:xfrm>
          <a:prstGeom prst="rect">
            <a:avLst/>
          </a:prstGeom>
        </p:spPr>
      </p:pic>
    </p:spTree>
    <p:extLst>
      <p:ext uri="{BB962C8B-B14F-4D97-AF65-F5344CB8AC3E}">
        <p14:creationId xmlns:p14="http://schemas.microsoft.com/office/powerpoint/2010/main" val="1617573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 name="Rectangle 3"/>
          <p:cNvSpPr/>
          <p:nvPr/>
        </p:nvSpPr>
        <p:spPr>
          <a:xfrm>
            <a:off x="179512" y="0"/>
            <a:ext cx="8964488" cy="2031325"/>
          </a:xfrm>
          <a:prstGeom prst="rect">
            <a:avLst/>
          </a:prstGeom>
          <a:solidFill>
            <a:schemeClr val="accent6">
              <a:lumMod val="75000"/>
            </a:schemeClr>
          </a:solidFill>
        </p:spPr>
        <p:txBody>
          <a:bodyPr wrap="square">
            <a:spAutoFit/>
          </a:bodyPr>
          <a:lstStyle/>
          <a:p>
            <a:r>
              <a:rPr lang="el-GR" dirty="0"/>
              <a:t>Θα έπρεπε να βλέπατε το έκπληκτο βλέμμα στα πρόσωπα όλων! Δεν είχαν καταλάβει ότι όλη αυτήν την ώρα η κυρία </a:t>
            </a:r>
            <a:r>
              <a:rPr lang="el-GR" dirty="0" err="1"/>
              <a:t>Τζόνσον</a:t>
            </a:r>
            <a:r>
              <a:rPr lang="el-GR" dirty="0"/>
              <a:t> τους άκουγε· και ξαφνιάστηκαν ακόμα περισσότερο όταν άκουσαν αυτά που είπε. Γιατί ήταν η πρώτη φορά που η κυρία </a:t>
            </a:r>
            <a:r>
              <a:rPr lang="el-GR" dirty="0" err="1"/>
              <a:t>Τζόνσον</a:t>
            </a:r>
            <a:r>
              <a:rPr lang="el-GR" dirty="0"/>
              <a:t> έλεγε μια καλή κουβέντα για τα τρία αγόρια!</a:t>
            </a:r>
          </a:p>
          <a:p>
            <a:r>
              <a:rPr lang="el-GR" dirty="0"/>
              <a:t>Το λόγο πήρε ο Τσάρλυ: «Κυρία </a:t>
            </a:r>
            <a:r>
              <a:rPr lang="el-GR" dirty="0" err="1"/>
              <a:t>Τζόνσον</a:t>
            </a:r>
            <a:r>
              <a:rPr lang="el-GR" dirty="0"/>
              <a:t>, είμαστε πολύ χαρούμενοι που η αστυνομία έπιασε τον κλέφτη κι έτσι δε θα μένουμε πια τιμωρία, αλλά αυτό δεν έχει σχέση με σας. Σας συμπαθούμε πραγματικά».</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1979712" y="1478019"/>
            <a:ext cx="1769539" cy="5497739"/>
          </a:xfrm>
          <a:prstGeom prst="rect">
            <a:avLst/>
          </a:prstGeom>
        </p:spPr>
      </p:pic>
    </p:spTree>
    <p:extLst>
      <p:ext uri="{BB962C8B-B14F-4D97-AF65-F5344CB8AC3E}">
        <p14:creationId xmlns:p14="http://schemas.microsoft.com/office/powerpoint/2010/main" val="2488729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1979712" y="1478019"/>
            <a:ext cx="1769539" cy="5497739"/>
          </a:xfrm>
          <a:prstGeom prst="rect">
            <a:avLst/>
          </a:prstGeom>
        </p:spPr>
      </p:pic>
      <p:sp>
        <p:nvSpPr>
          <p:cNvPr id="4" name="Rectangle 3"/>
          <p:cNvSpPr/>
          <p:nvPr/>
        </p:nvSpPr>
        <p:spPr>
          <a:xfrm>
            <a:off x="-23192" y="0"/>
            <a:ext cx="9167192" cy="2308324"/>
          </a:xfrm>
          <a:prstGeom prst="rect">
            <a:avLst/>
          </a:prstGeom>
          <a:solidFill>
            <a:schemeClr val="accent6">
              <a:lumMod val="75000"/>
            </a:schemeClr>
          </a:solidFill>
        </p:spPr>
        <p:txBody>
          <a:bodyPr wrap="square">
            <a:spAutoFit/>
          </a:bodyPr>
          <a:lstStyle/>
          <a:p>
            <a:r>
              <a:rPr lang="el-GR" dirty="0"/>
              <a:t>«Ξέρεις, Τσάρλυ πιστεύω ότι το εννοείς», είπε η κυρία </a:t>
            </a:r>
            <a:r>
              <a:rPr lang="el-GR" dirty="0" err="1"/>
              <a:t>Τζόνσον</a:t>
            </a:r>
            <a:r>
              <a:rPr lang="el-GR" dirty="0"/>
              <a:t> και κάτι σαν χαμόγελο έλαμψε για μια στιγμή στο πρόσωπό της</a:t>
            </a:r>
            <a:r>
              <a:rPr lang="el-GR" dirty="0" smtClean="0"/>
              <a:t>.</a:t>
            </a:r>
            <a:r>
              <a:rPr lang="en-US" dirty="0" smtClean="0"/>
              <a:t>  </a:t>
            </a:r>
            <a:r>
              <a:rPr lang="el-GR" dirty="0" smtClean="0"/>
              <a:t>«</a:t>
            </a:r>
            <a:r>
              <a:rPr lang="el-GR" dirty="0"/>
              <a:t>Έτσι είναι», κυρία </a:t>
            </a:r>
            <a:r>
              <a:rPr lang="el-GR" dirty="0" err="1"/>
              <a:t>Τζόνσον</a:t>
            </a:r>
            <a:r>
              <a:rPr lang="el-GR" dirty="0"/>
              <a:t>», είπαν με μια φωνή ο Κοκκινομάλλης κι ο Πρέστον</a:t>
            </a:r>
            <a:r>
              <a:rPr lang="el-GR" dirty="0" smtClean="0"/>
              <a:t>.</a:t>
            </a:r>
            <a:r>
              <a:rPr lang="en-US" dirty="0" smtClean="0"/>
              <a:t>    </a:t>
            </a:r>
            <a:r>
              <a:rPr lang="el-GR" dirty="0" smtClean="0"/>
              <a:t>«</a:t>
            </a:r>
            <a:r>
              <a:rPr lang="el-GR" dirty="0"/>
              <a:t>Εξάλλου, έτσι είχαμε χρόνο για να διαβάσουμε την Αγία Γραφή, διαφορετικά θα τρέχαμε πάνω-κάτω παίζοντας», σχολίασε ο Κοκκινομάλλης</a:t>
            </a:r>
            <a:r>
              <a:rPr lang="el-GR" dirty="0" smtClean="0"/>
              <a:t>.</a:t>
            </a:r>
            <a:r>
              <a:rPr lang="en-US" dirty="0" smtClean="0"/>
              <a:t> </a:t>
            </a:r>
            <a:r>
              <a:rPr lang="el-GR" dirty="0" smtClean="0"/>
              <a:t>«</a:t>
            </a:r>
            <a:r>
              <a:rPr lang="el-GR" dirty="0"/>
              <a:t>Ναι, Κοκκινομάλλη, σας έβλεπα και τους τρεις που διαβάζατε την Αγία Γραφή. Τα πρόσωπά σας ήταν χαμογελαστά και μοιάζατε χαρούμενοι, παρόλο που καθόσασταν στην ζεστή αίθουσα κράτησης την ώρα που θα μπορούσατε να παίζετε έξω. Θέλω να μου πείτε τί είναι αυτό που σας κάνει χαρούμενους όταν διαβάζετε αυτό το βιβλίο».</a:t>
            </a:r>
          </a:p>
        </p:txBody>
      </p:sp>
    </p:spTree>
    <p:extLst>
      <p:ext uri="{BB962C8B-B14F-4D97-AF65-F5344CB8AC3E}">
        <p14:creationId xmlns:p14="http://schemas.microsoft.com/office/powerpoint/2010/main" val="263446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92" y="836712"/>
            <a:ext cx="1618700" cy="4690210"/>
          </a:xfrm>
          <a:prstGeom prst="rect">
            <a:avLst/>
          </a:prstGeom>
        </p:spPr>
      </p:pic>
      <p:grpSp>
        <p:nvGrpSpPr>
          <p:cNvPr id="13" name="Group 12"/>
          <p:cNvGrpSpPr/>
          <p:nvPr/>
        </p:nvGrpSpPr>
        <p:grpSpPr>
          <a:xfrm>
            <a:off x="1356151" y="1196752"/>
            <a:ext cx="3722544" cy="4077072"/>
            <a:chOff x="1356151" y="1196752"/>
            <a:chExt cx="3722544" cy="4077072"/>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6151" y="1196752"/>
              <a:ext cx="3722544" cy="4077072"/>
            </a:xfrm>
            <a:prstGeom prst="rect">
              <a:avLst/>
            </a:prstGeom>
          </p:spPr>
        </p:pic>
        <p:sp>
          <p:nvSpPr>
            <p:cNvPr id="15" name="Rectangle 14"/>
            <p:cNvSpPr/>
            <p:nvPr/>
          </p:nvSpPr>
          <p:spPr>
            <a:xfrm>
              <a:off x="1475656" y="1360261"/>
              <a:ext cx="3418148" cy="3724923"/>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3804" y="2348880"/>
            <a:ext cx="4075247" cy="375601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27184" y="966312"/>
            <a:ext cx="2600827" cy="5454055"/>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5535142" y="3929735"/>
            <a:ext cx="4251550" cy="1458977"/>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697" y="3356993"/>
            <a:ext cx="5495778" cy="3176928"/>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0568" y="1360261"/>
            <a:ext cx="3735828" cy="5733256"/>
          </a:xfrm>
          <a:prstGeom prst="rect">
            <a:avLst/>
          </a:prstGeom>
        </p:spPr>
      </p:pic>
      <p:grpSp>
        <p:nvGrpSpPr>
          <p:cNvPr id="9" name="Group 8"/>
          <p:cNvGrpSpPr/>
          <p:nvPr/>
        </p:nvGrpSpPr>
        <p:grpSpPr>
          <a:xfrm flipH="1">
            <a:off x="4160921" y="2071179"/>
            <a:ext cx="2745013" cy="4693395"/>
            <a:chOff x="226841" y="2577350"/>
            <a:chExt cx="2952327" cy="4367898"/>
          </a:xfrm>
        </p:grpSpPr>
        <p:pic>
          <p:nvPicPr>
            <p:cNvPr id="10" name="Εικόνα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1979712" y="1478019"/>
            <a:ext cx="1769539" cy="5497739"/>
          </a:xfrm>
          <a:prstGeom prst="rect">
            <a:avLst/>
          </a:prstGeom>
        </p:spPr>
      </p:pic>
      <p:sp>
        <p:nvSpPr>
          <p:cNvPr id="4" name="Rectangle 3"/>
          <p:cNvSpPr/>
          <p:nvPr/>
        </p:nvSpPr>
        <p:spPr>
          <a:xfrm>
            <a:off x="-23192" y="0"/>
            <a:ext cx="9167192" cy="1754326"/>
          </a:xfrm>
          <a:prstGeom prst="rect">
            <a:avLst/>
          </a:prstGeom>
          <a:solidFill>
            <a:schemeClr val="accent6">
              <a:lumMod val="75000"/>
            </a:schemeClr>
          </a:solidFill>
        </p:spPr>
        <p:txBody>
          <a:bodyPr wrap="square">
            <a:spAutoFit/>
          </a:bodyPr>
          <a:lstStyle/>
          <a:p>
            <a:r>
              <a:rPr lang="el-GR" dirty="0"/>
              <a:t>Ο Τσάρλυ ακτινοβολούσε! ΗΤΑΝ σαν τον Παύλο και το Σίλα στη φυλακή! Ο «δεσμοφύλακάς» τους ήθελε να μάθει τί τους έκανε χαρούμενους. Όπως ο δεσμοφύλακας είχε πιστέψει στο Χριστό, έτσι κι η κυρία </a:t>
            </a:r>
            <a:r>
              <a:rPr lang="el-GR" dirty="0" err="1"/>
              <a:t>Τζόνσον</a:t>
            </a:r>
            <a:r>
              <a:rPr lang="el-GR" dirty="0"/>
              <a:t> ήθελε τώρα να πιστέψει</a:t>
            </a:r>
            <a:r>
              <a:rPr lang="el-GR" dirty="0" smtClean="0"/>
              <a:t>.</a:t>
            </a:r>
            <a:r>
              <a:rPr lang="en-US" dirty="0" smtClean="0"/>
              <a:t> </a:t>
            </a:r>
            <a:r>
              <a:rPr lang="el-GR" dirty="0" smtClean="0"/>
              <a:t>«</a:t>
            </a:r>
            <a:r>
              <a:rPr lang="el-GR" dirty="0"/>
              <a:t>Ελάτε, παιδιά. Ας πάμε μέχρι την αίθουσα κράτησης για να πάρετε τα πράγματά σας και να πάτε σπίτι. Στο μεταξύ, μπορείτε να μου μιλήσετε γι’ αυτό», είπε η κυρία </a:t>
            </a:r>
            <a:r>
              <a:rPr lang="el-GR" dirty="0" err="1"/>
              <a:t>Τζόνσον</a:t>
            </a:r>
            <a:r>
              <a:rPr lang="el-GR" dirty="0"/>
              <a:t>. «Και κάτι ακόμη. Δεν είμαι θυμωμένη επειδή αναγκάστηκα να μένω μαζί σας. Στην πραγματικότητα, μάλλον το ευχαριστήθηκα». </a:t>
            </a:r>
          </a:p>
        </p:txBody>
      </p:sp>
    </p:spTree>
    <p:extLst>
      <p:ext uri="{BB962C8B-B14F-4D97-AF65-F5344CB8AC3E}">
        <p14:creationId xmlns:p14="http://schemas.microsoft.com/office/powerpoint/2010/main" val="170619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556792"/>
            <a:ext cx="8458765" cy="5808092"/>
          </a:xfrm>
          <a:prstGeom prst="rect">
            <a:avLst/>
          </a:prstGeom>
        </p:spPr>
      </p:pic>
      <p:sp>
        <p:nvSpPr>
          <p:cNvPr id="5" name="TextBox 4"/>
          <p:cNvSpPr txBox="1"/>
          <p:nvPr/>
        </p:nvSpPr>
        <p:spPr>
          <a:xfrm>
            <a:off x="0" y="0"/>
            <a:ext cx="9144000" cy="2308324"/>
          </a:xfrm>
          <a:prstGeom prst="rect">
            <a:avLst/>
          </a:prstGeom>
          <a:solidFill>
            <a:schemeClr val="tx1"/>
          </a:solidFill>
        </p:spPr>
        <p:txBody>
          <a:bodyPr wrap="square" rtlCol="0">
            <a:spAutoFit/>
          </a:bodyPr>
          <a:lstStyle/>
          <a:p>
            <a:r>
              <a:rPr lang="el-GR" b="1" dirty="0">
                <a:solidFill>
                  <a:srgbClr val="FFFF00"/>
                </a:solidFill>
              </a:rPr>
              <a:t>Τα αγόρια έκλεισαν το μάτι το ένα στο άλλο την ώρα που περπατούσαν πίσω από την κυρία </a:t>
            </a:r>
            <a:r>
              <a:rPr lang="el-GR" b="1" dirty="0" err="1">
                <a:solidFill>
                  <a:srgbClr val="FFFF00"/>
                </a:solidFill>
              </a:rPr>
              <a:t>Τζόνσον</a:t>
            </a:r>
            <a:r>
              <a:rPr lang="el-GR" b="1" dirty="0">
                <a:solidFill>
                  <a:srgbClr val="FFFF00"/>
                </a:solidFill>
              </a:rPr>
              <a:t> στο διάδρομο. Όλοι είχαν την ίδια σκέψη. Αυτή τη μέρα θα τη θυμόντουσαν σίγουρα για πολύ καιρό. Σκεφτόντουσαν πόσο είχαν μεγαλώσει σαν χριστιανοί μέσα από αυτήν την εμπειρία. Είχαν μάθει να ευχαριστούν το Θεό για όλα τα πράγματα που τους συνέβαιναν, επειδή Εκείνος ήξερε τί έκανε όλο αυτό το διάστημα. Είχαν μάθει να είναι υπομονετικοί και να ομολογούν το Χριστό με θάρρος. Και τώρα εξηγούσαν στην κυρία </a:t>
            </a:r>
            <a:r>
              <a:rPr lang="el-GR" b="1" dirty="0" err="1">
                <a:solidFill>
                  <a:srgbClr val="FFFF00"/>
                </a:solidFill>
              </a:rPr>
              <a:t>Τζόνσον</a:t>
            </a:r>
            <a:r>
              <a:rPr lang="el-GR" b="1" dirty="0">
                <a:solidFill>
                  <a:srgbClr val="FFFF00"/>
                </a:solidFill>
              </a:rPr>
              <a:t> πώς θα μπορούσε και η ίδια να πιστέψει στο Χριστό.</a:t>
            </a:r>
          </a:p>
          <a:p>
            <a:endParaRPr lang="el-GR" b="1" dirty="0">
              <a:solidFill>
                <a:srgbClr val="FFFF00"/>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2681486"/>
            <a:ext cx="1389961" cy="4149080"/>
          </a:xfrm>
          <a:prstGeom prst="rect">
            <a:avLst/>
          </a:prstGeom>
        </p:spPr>
      </p:pic>
      <p:grpSp>
        <p:nvGrpSpPr>
          <p:cNvPr id="8" name="Group 7"/>
          <p:cNvGrpSpPr/>
          <p:nvPr/>
        </p:nvGrpSpPr>
        <p:grpSpPr>
          <a:xfrm flipH="1">
            <a:off x="4160921" y="2387588"/>
            <a:ext cx="2745013" cy="4693395"/>
            <a:chOff x="226841" y="2577350"/>
            <a:chExt cx="2952327" cy="4367898"/>
          </a:xfrm>
        </p:grpSpPr>
        <p:pic>
          <p:nvPicPr>
            <p:cNvPr id="9" name="Εικόνα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6960" y="2577350"/>
              <a:ext cx="1872208" cy="436789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flipV="1">
              <a:off x="-989258" y="4204650"/>
              <a:ext cx="3681809" cy="1249612"/>
            </a:xfrm>
            <a:prstGeom prst="rect">
              <a:avLst/>
            </a:prstGeom>
          </p:spPr>
        </p:pic>
      </p:gr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020272" y="2996952"/>
            <a:ext cx="1584176" cy="3954363"/>
          </a:xfrm>
          <a:prstGeom prst="rect">
            <a:avLst/>
          </a:prstGeom>
        </p:spPr>
      </p:pic>
    </p:spTree>
    <p:extLst>
      <p:ext uri="{BB962C8B-B14F-4D97-AF65-F5344CB8AC3E}">
        <p14:creationId xmlns:p14="http://schemas.microsoft.com/office/powerpoint/2010/main" val="11908384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556792"/>
            <a:ext cx="8458765" cy="5808092"/>
          </a:xfrm>
          <a:prstGeom prst="rect">
            <a:avLst/>
          </a:prstGeom>
        </p:spPr>
      </p:pic>
      <p:sp>
        <p:nvSpPr>
          <p:cNvPr id="5" name="TextBox 4"/>
          <p:cNvSpPr txBox="1"/>
          <p:nvPr/>
        </p:nvSpPr>
        <p:spPr>
          <a:xfrm>
            <a:off x="0" y="0"/>
            <a:ext cx="9144000" cy="1477328"/>
          </a:xfrm>
          <a:prstGeom prst="rect">
            <a:avLst/>
          </a:prstGeom>
          <a:solidFill>
            <a:schemeClr val="tx1"/>
          </a:solidFill>
        </p:spPr>
        <p:txBody>
          <a:bodyPr wrap="square" rtlCol="0">
            <a:spAutoFit/>
          </a:bodyPr>
          <a:lstStyle/>
          <a:p>
            <a:r>
              <a:rPr lang="el-GR" b="1" dirty="0">
                <a:solidFill>
                  <a:srgbClr val="FFFF00"/>
                </a:solidFill>
              </a:rPr>
              <a:t>Ξαφνικά, ο Τσάρλυ σκέφτηκε μια ιδέα! Δεν θα ήταν υπέροχο αν μπορούσαν να ξεκινήσουν ένα βιβλικό όμιλο στο σχολείο της οδού Βελανιδιάς; Τα αγόρια και τα κορίτσια θα μπορούσαν να μαζεύονται αμέσως μετά το σχολείο για να διαβάζουν την Αγία Γραφή, να προσεύχονται και να κάνουν πολλά και διάφορα ωραία πράγματα. Ω, μα έπρεπε να πει την ιδέα του αμέσως! Θα μπορούσε να γίνει;</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2681486"/>
            <a:ext cx="1389961" cy="414908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020272" y="2996952"/>
            <a:ext cx="1584176" cy="3954363"/>
          </a:xfrm>
          <a:prstGeom prst="rect">
            <a:avLst/>
          </a:prstGeom>
        </p:spPr>
      </p:pic>
      <p:pic>
        <p:nvPicPr>
          <p:cNvPr id="9"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480902" y="2742855"/>
            <a:ext cx="1576864" cy="425155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flipV="1">
            <a:off x="4626011" y="4287698"/>
            <a:ext cx="3956178" cy="1161864"/>
          </a:xfrm>
          <a:prstGeom prst="rect">
            <a:avLst/>
          </a:prstGeom>
        </p:spPr>
      </p:pic>
    </p:spTree>
    <p:extLst>
      <p:ext uri="{BB962C8B-B14F-4D97-AF65-F5344CB8AC3E}">
        <p14:creationId xmlns:p14="http://schemas.microsoft.com/office/powerpoint/2010/main" val="38820938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556792"/>
            <a:ext cx="8458765" cy="5808092"/>
          </a:xfrm>
          <a:prstGeom prst="rect">
            <a:avLst/>
          </a:prstGeom>
        </p:spPr>
      </p:pic>
      <p:sp>
        <p:nvSpPr>
          <p:cNvPr id="5" name="TextBox 4"/>
          <p:cNvSpPr txBox="1"/>
          <p:nvPr/>
        </p:nvSpPr>
        <p:spPr>
          <a:xfrm>
            <a:off x="0" y="0"/>
            <a:ext cx="9144000" cy="1754326"/>
          </a:xfrm>
          <a:prstGeom prst="rect">
            <a:avLst/>
          </a:prstGeom>
          <a:solidFill>
            <a:schemeClr val="tx1"/>
          </a:solidFill>
        </p:spPr>
        <p:txBody>
          <a:bodyPr wrap="square" rtlCol="0">
            <a:spAutoFit/>
          </a:bodyPr>
          <a:lstStyle/>
          <a:p>
            <a:r>
              <a:rPr lang="el-GR" b="1" dirty="0">
                <a:solidFill>
                  <a:srgbClr val="FFFF00"/>
                </a:solidFill>
              </a:rPr>
              <a:t>Κυρία </a:t>
            </a:r>
            <a:r>
              <a:rPr lang="el-GR" b="1" dirty="0" err="1">
                <a:solidFill>
                  <a:srgbClr val="FFFF00"/>
                </a:solidFill>
              </a:rPr>
              <a:t>Τζόνσον</a:t>
            </a:r>
            <a:r>
              <a:rPr lang="el-GR" b="1" dirty="0">
                <a:solidFill>
                  <a:srgbClr val="FFFF00"/>
                </a:solidFill>
              </a:rPr>
              <a:t>, μόλις μου ήρθε μια ιδέα. Γιατί δεν ξεκινούμε ένα βιβλικό όμιλο στην αίθουσα 202 αμέσως μετά το σχολείο; Θα μπορούσαμε να διαβάζουμε </a:t>
            </a:r>
            <a:r>
              <a:rPr lang="el-GR" b="1" i="1" dirty="0">
                <a:solidFill>
                  <a:srgbClr val="FFFF00"/>
                </a:solidFill>
              </a:rPr>
              <a:t>όλοι</a:t>
            </a:r>
            <a:r>
              <a:rPr lang="el-GR" b="1" dirty="0">
                <a:solidFill>
                  <a:srgbClr val="FFFF00"/>
                </a:solidFill>
              </a:rPr>
              <a:t> μαζί! Δε θα ήταν μια υπέροχη ιδέα;»</a:t>
            </a:r>
          </a:p>
          <a:p>
            <a:r>
              <a:rPr lang="el-GR" b="1" dirty="0">
                <a:solidFill>
                  <a:srgbClr val="FFFF00"/>
                </a:solidFill>
              </a:rPr>
              <a:t>Τα δυο άλλα αγόρια συμφώνησαν αμέσως και ξαφνικά όλοι άρχισαν να μιλούν γι’ αυτό ταυτόχρονα. «Κυρία </a:t>
            </a:r>
            <a:r>
              <a:rPr lang="el-GR" b="1" dirty="0" err="1">
                <a:solidFill>
                  <a:srgbClr val="FFFF00"/>
                </a:solidFill>
              </a:rPr>
              <a:t>Τζόνσον</a:t>
            </a:r>
            <a:r>
              <a:rPr lang="el-GR" b="1" dirty="0">
                <a:solidFill>
                  <a:srgbClr val="FFFF00"/>
                </a:solidFill>
              </a:rPr>
              <a:t>, θα μπορούσατε να υποστηρίξετε την ιδέα μας στο διευθυντή και να είστε υπεύθυνη για τον όμιλο μας», πρότεινε ο Κοκκινομάλλης.</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1760" y="2681486"/>
            <a:ext cx="1389961" cy="414908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020272" y="2996952"/>
            <a:ext cx="1584176" cy="3954363"/>
          </a:xfrm>
          <a:prstGeom prst="rect">
            <a:avLst/>
          </a:prstGeom>
        </p:spPr>
      </p:pic>
      <p:pic>
        <p:nvPicPr>
          <p:cNvPr id="9"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595779" y="3342670"/>
            <a:ext cx="1403862" cy="3785099"/>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flipV="1">
            <a:off x="4753708" y="4580153"/>
            <a:ext cx="3504047" cy="1029081"/>
          </a:xfrm>
          <a:prstGeom prst="rect">
            <a:avLst/>
          </a:prstGeom>
        </p:spPr>
      </p:pic>
    </p:spTree>
    <p:extLst>
      <p:ext uri="{BB962C8B-B14F-4D97-AF65-F5344CB8AC3E}">
        <p14:creationId xmlns:p14="http://schemas.microsoft.com/office/powerpoint/2010/main" val="31338281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556792"/>
            <a:ext cx="8458765" cy="5808092"/>
          </a:xfrm>
          <a:prstGeom prst="rect">
            <a:avLst/>
          </a:prstGeom>
        </p:spPr>
      </p:pic>
      <p:sp>
        <p:nvSpPr>
          <p:cNvPr id="5" name="TextBox 4"/>
          <p:cNvSpPr txBox="1"/>
          <p:nvPr/>
        </p:nvSpPr>
        <p:spPr>
          <a:xfrm>
            <a:off x="0" y="0"/>
            <a:ext cx="9144000" cy="1477328"/>
          </a:xfrm>
          <a:prstGeom prst="rect">
            <a:avLst/>
          </a:prstGeom>
          <a:solidFill>
            <a:schemeClr val="tx1"/>
          </a:solidFill>
        </p:spPr>
        <p:txBody>
          <a:bodyPr wrap="square" rtlCol="0">
            <a:spAutoFit/>
          </a:bodyPr>
          <a:lstStyle/>
          <a:p>
            <a:r>
              <a:rPr lang="el-GR" b="1" dirty="0">
                <a:ln>
                  <a:solidFill>
                    <a:srgbClr val="FFFF00"/>
                  </a:solidFill>
                </a:ln>
                <a:solidFill>
                  <a:srgbClr val="FFFF00"/>
                </a:solidFill>
              </a:rPr>
              <a:t>«Για περιμένετε, παιδιά. Εννοείτε ότι θέλετε ΕΜΕΝΑ ως υπεύθυνη δασκάλα για να ξεκινήσει αυτός ο όμιλος;» ρώτησε η κυρία </a:t>
            </a:r>
            <a:r>
              <a:rPr lang="el-GR" b="1" dirty="0" err="1">
                <a:ln>
                  <a:solidFill>
                    <a:srgbClr val="FFFF00"/>
                  </a:solidFill>
                </a:ln>
                <a:solidFill>
                  <a:srgbClr val="FFFF00"/>
                </a:solidFill>
              </a:rPr>
              <a:t>Τζόνσον</a:t>
            </a:r>
            <a:r>
              <a:rPr lang="el-GR" b="1" dirty="0">
                <a:ln>
                  <a:solidFill>
                    <a:srgbClr val="FFFF00"/>
                  </a:solidFill>
                </a:ln>
                <a:solidFill>
                  <a:srgbClr val="FFFF00"/>
                </a:solidFill>
              </a:rPr>
              <a:t>.</a:t>
            </a:r>
          </a:p>
          <a:p>
            <a:r>
              <a:rPr lang="el-GR" b="1" dirty="0">
                <a:ln>
                  <a:solidFill>
                    <a:srgbClr val="FFFF00"/>
                  </a:solidFill>
                </a:ln>
                <a:solidFill>
                  <a:srgbClr val="FFFF00"/>
                </a:solidFill>
              </a:rPr>
              <a:t>Ο Πρέστον είπε: «Για να ξεκινήσει οποιοσδήποτε όμιλος στο σχολείο, χρειαζόμαστε έναν δάσκαλο που θα είναι υπεύθυνος γι’ αυτόν, κι εσείς είστε η καλύτερη δασκάλα που ξέρουμε».</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664" y="1970310"/>
            <a:ext cx="2448272" cy="489516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020272" y="2996952"/>
            <a:ext cx="1584176" cy="3954363"/>
          </a:xfrm>
          <a:prstGeom prst="rect">
            <a:avLst/>
          </a:prstGeom>
        </p:spPr>
      </p:pic>
      <p:pic>
        <p:nvPicPr>
          <p:cNvPr id="9"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045773" y="3045409"/>
            <a:ext cx="1398679" cy="392911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flipV="1">
            <a:off x="4442280" y="4424588"/>
            <a:ext cx="3797527" cy="1070426"/>
          </a:xfrm>
          <a:prstGeom prst="rect">
            <a:avLst/>
          </a:prstGeom>
        </p:spPr>
      </p:pic>
    </p:spTree>
    <p:extLst>
      <p:ext uri="{BB962C8B-B14F-4D97-AF65-F5344CB8AC3E}">
        <p14:creationId xmlns:p14="http://schemas.microsoft.com/office/powerpoint/2010/main" val="12974607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1556792"/>
            <a:ext cx="8458765" cy="5808092"/>
          </a:xfrm>
          <a:prstGeom prst="rect">
            <a:avLst/>
          </a:prstGeom>
        </p:spPr>
      </p:pic>
      <p:sp>
        <p:nvSpPr>
          <p:cNvPr id="5" name="TextBox 4"/>
          <p:cNvSpPr txBox="1"/>
          <p:nvPr/>
        </p:nvSpPr>
        <p:spPr>
          <a:xfrm>
            <a:off x="0" y="0"/>
            <a:ext cx="9144000" cy="1200329"/>
          </a:xfrm>
          <a:prstGeom prst="rect">
            <a:avLst/>
          </a:prstGeom>
          <a:solidFill>
            <a:schemeClr val="tx1"/>
          </a:solidFill>
        </p:spPr>
        <p:txBody>
          <a:bodyPr wrap="square" rtlCol="0">
            <a:spAutoFit/>
          </a:bodyPr>
          <a:lstStyle/>
          <a:p>
            <a:r>
              <a:rPr lang="el-GR" b="1" dirty="0" smtClean="0">
                <a:ln>
                  <a:solidFill>
                    <a:srgbClr val="FFFF00"/>
                  </a:solidFill>
                </a:ln>
                <a:solidFill>
                  <a:srgbClr val="FFFF00"/>
                </a:solidFill>
              </a:rPr>
              <a:t>«</a:t>
            </a:r>
            <a:r>
              <a:rPr lang="el-GR" b="1" dirty="0">
                <a:ln>
                  <a:solidFill>
                    <a:srgbClr val="FFFF00"/>
                  </a:solidFill>
                </a:ln>
                <a:solidFill>
                  <a:srgbClr val="FFFF00"/>
                </a:solidFill>
              </a:rPr>
              <a:t>Η κυρία </a:t>
            </a:r>
            <a:r>
              <a:rPr lang="el-GR" b="1" dirty="0" err="1">
                <a:ln>
                  <a:solidFill>
                    <a:srgbClr val="FFFF00"/>
                  </a:solidFill>
                </a:ln>
                <a:solidFill>
                  <a:srgbClr val="FFFF00"/>
                </a:solidFill>
              </a:rPr>
              <a:t>Τζόνσον</a:t>
            </a:r>
            <a:r>
              <a:rPr lang="el-GR" b="1" dirty="0">
                <a:ln>
                  <a:solidFill>
                    <a:srgbClr val="FFFF00"/>
                  </a:solidFill>
                </a:ln>
                <a:solidFill>
                  <a:srgbClr val="FFFF00"/>
                </a:solidFill>
              </a:rPr>
              <a:t> άρχισε να χαμογελά. Μέχρι εκείνη τη στιγμή, δεν είχε καταλάβει πόσο πολύ την αγαπούσαν πραγματικά τα τρία αγόρια. «Αν το γεγονός ότι πιστεύετε στο Χριστό σας κάνει να νιώθετε έτσι για μένα μετά από όλες τις καχυποψίες που είχα για σας, τότε κι εγώ θέλω να πιστέψω στο Χριστό… και, ναι, θα είμαι υπεύθυνη για τον όμιλο».</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664" y="1970310"/>
            <a:ext cx="2448272" cy="4895161"/>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020272" y="2996952"/>
            <a:ext cx="1584176" cy="3954363"/>
          </a:xfrm>
          <a:prstGeom prst="rect">
            <a:avLst/>
          </a:prstGeom>
        </p:spPr>
      </p:pic>
      <p:pic>
        <p:nvPicPr>
          <p:cNvPr id="9" name="Εικόνα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045773" y="3045409"/>
            <a:ext cx="1398679" cy="3929115"/>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flipH="1" flipV="1">
            <a:off x="4442280" y="4424588"/>
            <a:ext cx="3797527" cy="1070426"/>
          </a:xfrm>
          <a:prstGeom prst="rect">
            <a:avLst/>
          </a:prstGeom>
        </p:spPr>
      </p:pic>
    </p:spTree>
    <p:extLst>
      <p:ext uri="{BB962C8B-B14F-4D97-AF65-F5344CB8AC3E}">
        <p14:creationId xmlns:p14="http://schemas.microsoft.com/office/powerpoint/2010/main" val="1530297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048" y="2745683"/>
            <a:ext cx="1800200" cy="419335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120345" y="3569560"/>
            <a:ext cx="1023654" cy="2976869"/>
          </a:xfrm>
          <a:prstGeom prst="rect">
            <a:avLst/>
          </a:prstGeom>
        </p:spPr>
      </p:pic>
      <p:pic>
        <p:nvPicPr>
          <p:cNvPr id="6" name="Εικόνα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552779" y="3484452"/>
            <a:ext cx="985130" cy="322406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flipH="1" flipV="1">
            <a:off x="6314501" y="4712152"/>
            <a:ext cx="2858801" cy="691682"/>
          </a:xfrm>
          <a:prstGeom prst="rect">
            <a:avLst/>
          </a:prstGeom>
        </p:spPr>
      </p:pic>
      <p:sp>
        <p:nvSpPr>
          <p:cNvPr id="8" name="TextBox 7"/>
          <p:cNvSpPr txBox="1"/>
          <p:nvPr/>
        </p:nvSpPr>
        <p:spPr>
          <a:xfrm>
            <a:off x="5652120" y="188640"/>
            <a:ext cx="3491880" cy="2585323"/>
          </a:xfrm>
          <a:prstGeom prst="rect">
            <a:avLst/>
          </a:prstGeom>
          <a:noFill/>
        </p:spPr>
        <p:txBody>
          <a:bodyPr wrap="square" rtlCol="0">
            <a:spAutoFit/>
          </a:bodyPr>
          <a:lstStyle/>
          <a:p>
            <a:r>
              <a:rPr lang="en-AU" dirty="0"/>
              <a:t>Τα </a:t>
            </a:r>
            <a:r>
              <a:rPr lang="en-AU" dirty="0" err="1"/>
              <a:t>τρί</a:t>
            </a:r>
            <a:r>
              <a:rPr lang="en-AU" dirty="0"/>
              <a:t>α αγόρια ζητωκραύγασαν! </a:t>
            </a:r>
            <a:r>
              <a:rPr lang="en-AU" dirty="0" err="1"/>
              <a:t>Πω</a:t>
            </a:r>
            <a:r>
              <a:rPr lang="en-AU" dirty="0"/>
              <a:t>-πω! </a:t>
            </a:r>
            <a:r>
              <a:rPr lang="en-AU" dirty="0" err="1"/>
              <a:t>Αυτό</a:t>
            </a:r>
            <a:r>
              <a:rPr lang="en-AU" dirty="0"/>
              <a:t> π</a:t>
            </a:r>
            <a:r>
              <a:rPr lang="en-AU" dirty="0" err="1"/>
              <a:t>ου</a:t>
            </a:r>
            <a:r>
              <a:rPr lang="en-AU" dirty="0"/>
              <a:t> </a:t>
            </a:r>
            <a:r>
              <a:rPr lang="en-AU" dirty="0" err="1"/>
              <a:t>λέει</a:t>
            </a:r>
            <a:r>
              <a:rPr lang="en-AU" dirty="0"/>
              <a:t> η </a:t>
            </a:r>
            <a:r>
              <a:rPr lang="en-AU" dirty="0" err="1"/>
              <a:t>Αγί</a:t>
            </a:r>
            <a:r>
              <a:rPr lang="en-AU" dirty="0"/>
              <a:t>α Γραφή πραγματικά είναι αλήθεια… </a:t>
            </a:r>
            <a:r>
              <a:rPr lang="en-AU" i="1" dirty="0"/>
              <a:t>Είμαστε βέβαιοι ότι, αν αγαπά κανείς το Θεό, ο Θεός κάνει τα πάντα να συντελούν στο καλό του. </a:t>
            </a:r>
            <a:r>
              <a:rPr lang="en-AU" i="1" dirty="0" err="1"/>
              <a:t>Αυτό</a:t>
            </a:r>
            <a:r>
              <a:rPr lang="en-AU" i="1" dirty="0"/>
              <a:t> </a:t>
            </a:r>
            <a:r>
              <a:rPr lang="en-AU" i="1" dirty="0" err="1"/>
              <a:t>ισχύει</a:t>
            </a:r>
            <a:r>
              <a:rPr lang="en-AU" i="1" dirty="0"/>
              <a:t> </a:t>
            </a:r>
            <a:r>
              <a:rPr lang="en-AU" i="1" dirty="0" err="1"/>
              <a:t>γι</a:t>
            </a:r>
            <a:r>
              <a:rPr lang="en-AU" i="1" dirty="0"/>
              <a:t>α όσους κάλεσε ο Θεός σύμφωνα με το λυτρωτικό του σχέδιο</a:t>
            </a:r>
            <a:r>
              <a:rPr lang="en-AU" dirty="0"/>
              <a:t>.</a:t>
            </a:r>
            <a:endParaRPr lang="el-GR" dirty="0"/>
          </a:p>
        </p:txBody>
      </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520" y="-175071"/>
            <a:ext cx="5066015" cy="6858000"/>
          </a:xfrm>
          <a:prstGeom prst="rect">
            <a:avLst/>
          </a:prstGeom>
        </p:spPr>
      </p:pic>
    </p:spTree>
    <p:extLst>
      <p:ext uri="{BB962C8B-B14F-4D97-AF65-F5344CB8AC3E}">
        <p14:creationId xmlns:p14="http://schemas.microsoft.com/office/powerpoint/2010/main" val="1225017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1655</Words>
  <Application>Microsoft Office PowerPoint</Application>
  <PresentationFormat>On-screen Show (4:3)</PresentationFormat>
  <Paragraphs>38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ΟΛΑ ΚΑΛΑ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ΟΛΑ ΚΑΛΑ</dc:title>
  <dc:creator>Pavlos Michas</dc:creator>
  <cp:lastModifiedBy>Pavlos Michas</cp:lastModifiedBy>
  <cp:revision>11</cp:revision>
  <dcterms:created xsi:type="dcterms:W3CDTF">2016-08-22T09:50:00Z</dcterms:created>
  <dcterms:modified xsi:type="dcterms:W3CDTF">2016-08-22T12:46:32Z</dcterms:modified>
</cp:coreProperties>
</file>